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500" r:id="rId4"/>
    <p:sldId id="501" r:id="rId5"/>
    <p:sldId id="502" r:id="rId6"/>
    <p:sldId id="503" r:id="rId7"/>
    <p:sldId id="504" r:id="rId8"/>
    <p:sldId id="505" r:id="rId9"/>
    <p:sldId id="506" r:id="rId10"/>
    <p:sldId id="507" r:id="rId11"/>
    <p:sldId id="508" r:id="rId12"/>
    <p:sldId id="509" r:id="rId13"/>
    <p:sldId id="538" r:id="rId14"/>
    <p:sldId id="510" r:id="rId15"/>
    <p:sldId id="511" r:id="rId16"/>
    <p:sldId id="512" r:id="rId17"/>
    <p:sldId id="513" r:id="rId18"/>
    <p:sldId id="514" r:id="rId19"/>
    <p:sldId id="515" r:id="rId20"/>
    <p:sldId id="516" r:id="rId21"/>
    <p:sldId id="517" r:id="rId22"/>
    <p:sldId id="518" r:id="rId23"/>
    <p:sldId id="540" r:id="rId24"/>
    <p:sldId id="519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27" r:id="rId33"/>
    <p:sldId id="528" r:id="rId34"/>
    <p:sldId id="529" r:id="rId35"/>
    <p:sldId id="530" r:id="rId36"/>
    <p:sldId id="531" r:id="rId37"/>
    <p:sldId id="532" r:id="rId38"/>
    <p:sldId id="533" r:id="rId39"/>
    <p:sldId id="534" r:id="rId40"/>
    <p:sldId id="535" r:id="rId41"/>
    <p:sldId id="536" r:id="rId42"/>
    <p:sldId id="537" r:id="rId43"/>
    <p:sldId id="422" r:id="rId44"/>
    <p:sldId id="499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9F0AB"/>
    <a:srgbClr val="F9E6AB"/>
    <a:srgbClr val="F9FAAB"/>
    <a:srgbClr val="767691"/>
    <a:srgbClr val="7676AA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 varScale="1">
        <p:scale>
          <a:sx n="72" d="100"/>
          <a:sy n="72" d="100"/>
        </p:scale>
        <p:origin x="378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20-06-2014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20-06-2014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20-06-2014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20-06-2014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tonybuza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hyperlink" Target="http://www.scribd.com/doc/28330905/The-Mind-Map-Book-Tony-Buzan-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r.sccsc.edu/lr/teachingStrategies/mindMapping/mindMap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mappio.com/mindmap/miwisdom/william-shakespeare-the-tempest-structure-analysis-mind-ma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://www.mindmapart.com/who-moved-my-cheese-mind-map-thum-cheng-cheon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mind-mapping.co.uk/make-mind-map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litemind.com/what-is-mind-mappin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patrec.cs.tu-dortmund.de/cms/en/home/Research/DA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-is-fun.com/create-a-mind-map.html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uzan.com.au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bd.com/doc/28330905/The-Mind-Map-Book-Tony-Buzan-1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://www.scribd.com/doc/28330905/The-Mind-Map-Book-Tony-Buzan-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hyperlink" Target="http://bit.ly/XBrLd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thinkbuzan.com/iMindMa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rain" TargetMode="External"/><Relationship Id="rId2" Type="http://schemas.openxmlformats.org/officeDocument/2006/relationships/hyperlink" Target="http://en.wikipedia.org/wiki/Neur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fehack.bg/freebies/nai-dobrite-instrumenti-v-sveta-za-sazdavane-na-mind-map/" TargetMode="External"/><Relationship Id="rId2" Type="http://schemas.openxmlformats.org/officeDocument/2006/relationships/hyperlink" Target="https://app.imindma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freeplane.sourceforge.net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mmarmindmaps.com/about-mind-maps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809648"/>
            <a:ext cx="7382341" cy="10191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3BE60"/>
                </a:solidFill>
              </a:rPr>
              <a:t>Mind Mapping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800219"/>
            <a:ext cx="7915741" cy="1704982"/>
          </a:xfrm>
        </p:spPr>
        <p:txBody>
          <a:bodyPr>
            <a:normAutofit fontScale="92500"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/>
              <a:t>Visually Outline Ideas, Take Notes Efficiently, Summarize Information, Improve Memorization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69281"/>
            <a:ext cx="3187613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39180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2" y="5116869"/>
            <a:ext cx="3187613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998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6854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2" descr="https://encrypted-tbn2.gstatic.com/images?q=tbn:ANd9GcTTTFPxWbsGQDGb4NhwDBAo_VSbzFjXH6kl68ccSgOcCksla1gn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45" y="218948"/>
            <a:ext cx="1600200" cy="165812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1" y="3686536"/>
            <a:ext cx="7001341" cy="2467973"/>
          </a:xfrm>
          <a:prstGeom prst="roundRect">
            <a:avLst>
              <a:gd name="adj" fmla="val 4333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028199" cy="5570355"/>
          </a:xfrm>
        </p:spPr>
        <p:txBody>
          <a:bodyPr>
            <a:normAutofit/>
          </a:bodyPr>
          <a:lstStyle/>
          <a:p>
            <a:r>
              <a:rPr lang="en-US" dirty="0"/>
              <a:t>The modern mind mapping is popularized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Tony Buzan</a:t>
            </a:r>
          </a:p>
          <a:p>
            <a:pPr lvl="1"/>
            <a:r>
              <a:rPr lang="en-US" dirty="0"/>
              <a:t>Famous </a:t>
            </a:r>
            <a:r>
              <a:rPr lang="en-US" dirty="0" smtClean="0"/>
              <a:t>educational </a:t>
            </a:r>
            <a:r>
              <a:rPr lang="en-US" dirty="0"/>
              <a:t>consultant from U.K.</a:t>
            </a:r>
          </a:p>
          <a:p>
            <a:pPr lvl="1"/>
            <a:r>
              <a:rPr lang="en-US" dirty="0"/>
              <a:t>Author of 100+ </a:t>
            </a:r>
            <a:r>
              <a:rPr lang="en-US" dirty="0" smtClean="0"/>
              <a:t>books</a:t>
            </a:r>
            <a:endParaRPr lang="en-US" dirty="0"/>
          </a:p>
          <a:p>
            <a:pPr lvl="1"/>
            <a:r>
              <a:rPr lang="en-US" dirty="0" smtClean="0"/>
              <a:t>Popular </a:t>
            </a:r>
            <a:r>
              <a:rPr lang="en-US" dirty="0"/>
              <a:t>psychology </a:t>
            </a:r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Expert </a:t>
            </a:r>
            <a:r>
              <a:rPr lang="en-US" dirty="0"/>
              <a:t>in brain development, mnemonic systems, creativity, speed reading and efficient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Maps: Tony </a:t>
            </a:r>
            <a:r>
              <a:rPr lang="en-US" dirty="0" smtClean="0"/>
              <a:t>Buzan</a:t>
            </a:r>
            <a:endParaRPr lang="en-US" dirty="0"/>
          </a:p>
        </p:txBody>
      </p:sp>
      <p:pic>
        <p:nvPicPr>
          <p:cNvPr id="6146" name="Picture 2" descr="http://addicted2success.com/wp-content/uploads/2011/06/tony-buzan-succes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1295400"/>
            <a:ext cx="1600200" cy="2262703"/>
          </a:xfrm>
          <a:prstGeom prst="roundRect">
            <a:avLst>
              <a:gd name="adj" fmla="val 189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tmlimg1.scribdassets.com/912ry1220wiaxyq/images/1-ec4ba135b0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75813" y="3941021"/>
            <a:ext cx="1600199" cy="2383579"/>
          </a:xfrm>
          <a:prstGeom prst="roundRect">
            <a:avLst>
              <a:gd name="adj" fmla="val 906"/>
            </a:avLst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3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7995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Wise people say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picture is worth a 1000 words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Tony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Buzan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says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Did you know that you use less than 1% of your brain?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The good news is that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mapping</a:t>
            </a:r>
            <a:r>
              <a:rPr lang="en-US" sz="2600" dirty="0"/>
              <a:t> can access the other 99%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mapping</a:t>
            </a:r>
            <a:r>
              <a:rPr lang="en-US" sz="3000" dirty="0"/>
              <a:t> will greatly enhance your left and right brain cognitive skills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maps </a:t>
            </a:r>
            <a:r>
              <a:rPr lang="en-US" sz="3000" dirty="0"/>
              <a:t>will change your life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Mind Mapping</a:t>
            </a:r>
            <a:endParaRPr lang="en-US" dirty="0"/>
          </a:p>
        </p:txBody>
      </p:sp>
      <p:pic>
        <p:nvPicPr>
          <p:cNvPr id="1026" name="Picture 2" descr="File:A picture is worth a thousand words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76423" y="1447800"/>
            <a:ext cx="2075788" cy="2222156"/>
          </a:xfrm>
          <a:prstGeom prst="roundRect">
            <a:avLst>
              <a:gd name="adj" fmla="val 157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uzan.com.au/images/Mind-Map-conference-Singapore-2007-tony-buzan-3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76422" y="4109623"/>
            <a:ext cx="2075790" cy="2149544"/>
          </a:xfrm>
          <a:prstGeom prst="roundRect">
            <a:avLst>
              <a:gd name="adj" fmla="val 157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Tony </a:t>
            </a:r>
            <a:r>
              <a:rPr lang="en-US" noProof="1" smtClean="0"/>
              <a:t>Buzan</a:t>
            </a:r>
            <a:r>
              <a:rPr lang="en-US" dirty="0" smtClean="0"/>
              <a:t> in Sofia</a:t>
            </a:r>
            <a:endParaRPr lang="en-US" dirty="0"/>
          </a:p>
        </p:txBody>
      </p:sp>
      <p:pic>
        <p:nvPicPr>
          <p:cNvPr id="1026" name="Picture 2" descr="https://fbcdn-sphotos-d-a.akamaihd.net/hphotos-ak-xfa1/t1.0-9/483322_10151514841434650_5826167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4" y="1527412"/>
            <a:ext cx="3049703" cy="4596099"/>
          </a:xfrm>
          <a:prstGeom prst="rect">
            <a:avLst/>
          </a:prstGeom>
          <a:noFill/>
          <a:ln>
            <a:solidFill>
              <a:schemeClr val="accent1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b-vie.xx.fbcdn.net/hphotos-xfa1/t1.0-9/299182_10151514841669650_203565241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04" y="1524000"/>
            <a:ext cx="6926616" cy="4596099"/>
          </a:xfrm>
          <a:prstGeom prst="rect">
            <a:avLst/>
          </a:prstGeom>
          <a:noFill/>
          <a:ln>
            <a:solidFill>
              <a:schemeClr val="accent1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00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99" y="1219200"/>
            <a:ext cx="8418678" cy="4939776"/>
          </a:xfrm>
          <a:prstGeom prst="roundRect">
            <a:avLst>
              <a:gd name="adj" fmla="val 596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188815" y="6432204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http://lor.sccsc.edu/lr/teachingStrategies/mindMapping/mindMap.html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74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(2)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6445852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http://mappio.com/mindmap/miwisdom/william-shakespeare-the-tempest-structure-analysis-mind-map</a:t>
            </a:r>
            <a:endParaRPr lang="en-US" sz="1200" dirty="0"/>
          </a:p>
        </p:txBody>
      </p:sp>
      <p:pic>
        <p:nvPicPr>
          <p:cNvPr id="2050" name="Picture 2" descr="William Shakespeare - The Tempest Structure Analysis | Mind Map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72759" y="1118084"/>
            <a:ext cx="7531654" cy="5126532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9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(3)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644448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http://www.mindmapart.com/who-moved-my-cheese-mind-map-thum-cheng-cheong/</a:t>
            </a:r>
            <a:endParaRPr lang="en-US" sz="1200" dirty="0"/>
          </a:p>
        </p:txBody>
      </p:sp>
      <p:pic>
        <p:nvPicPr>
          <p:cNvPr id="3074" name="Picture 2" descr="http://www.mindmapart.com/wp-content/gallery/thum-cheng-cheong/who-moved-my-cheese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 t="2634" r="666" b="555"/>
          <a:stretch/>
        </p:blipFill>
        <p:spPr bwMode="auto">
          <a:xfrm>
            <a:off x="2604004" y="1151122"/>
            <a:ext cx="6999616" cy="5063836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(4)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2914" y="6445852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http://www.mind-mapping.co.uk/make-mind-map.htm</a:t>
            </a:r>
            <a:endParaRPr lang="en-US" sz="1200" dirty="0"/>
          </a:p>
        </p:txBody>
      </p:sp>
      <p:pic>
        <p:nvPicPr>
          <p:cNvPr id="7170" name="Picture 2" descr="http://www.mind-mapping.co.uk/_images/_Images/ADVICE-AND-INFORMATION/How-to-MindMap-imindmap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40073" y="1219200"/>
            <a:ext cx="8122190" cy="5089158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65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(5)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644448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http://litemind.com/what-is-mind-mapping/</a:t>
            </a:r>
            <a:endParaRPr lang="en-US" sz="1200" dirty="0"/>
          </a:p>
        </p:txBody>
      </p:sp>
      <p:pic>
        <p:nvPicPr>
          <p:cNvPr id="6146" name="Picture 2" descr="http://litemind.com/wp-content/uploads/2007/08/laws-of-mind-mapping-mind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080947"/>
            <a:ext cx="7307580" cy="5219700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7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(6)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644448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http://patrec.cs.tu-dortmund.de/cms/en/home/Research/DAR/</a:t>
            </a:r>
            <a:endParaRPr lang="en-US" sz="1200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140540"/>
            <a:ext cx="7620000" cy="5109264"/>
          </a:xfrm>
          <a:prstGeom prst="roundRect">
            <a:avLst>
              <a:gd name="adj" fmla="val 944"/>
            </a:avLst>
          </a:prstGeom>
          <a:noFill/>
          <a:ln>
            <a:solidFill>
              <a:schemeClr val="accent4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20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</a:t>
            </a:r>
            <a:r>
              <a:rPr lang="en-US" dirty="0" smtClean="0"/>
              <a:t>(7)</a:t>
            </a:r>
            <a:endParaRPr lang="en-US" dirty="0"/>
          </a:p>
        </p:txBody>
      </p:sp>
      <p:pic>
        <p:nvPicPr>
          <p:cNvPr id="2050" name="Picture 2" descr="http://www.mindmapinspiration.com/wp-content/uploads/2009/05/dealing-with-a-negative-thought-mindma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30300"/>
            <a:ext cx="7403123" cy="5346700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5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The Power of Human Brain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Mind Mapping – Introduction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/>
              <a:t>Creating Mind </a:t>
            </a:r>
            <a:r>
              <a:rPr lang="en-US" dirty="0" smtClean="0"/>
              <a:t>Maps – Guidelines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Applications of Mind Mapping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Resources</a:t>
            </a:r>
            <a:endParaRPr lang="bg-BG" dirty="0" smtClean="0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3569368"/>
            <a:ext cx="4652235" cy="2644429"/>
          </a:xfrm>
          <a:prstGeom prst="roundRect">
            <a:avLst>
              <a:gd name="adj" fmla="val 1018"/>
            </a:avLst>
          </a:prstGeom>
        </p:spPr>
      </p:pic>
    </p:spTree>
    <p:extLst>
      <p:ext uri="{BB962C8B-B14F-4D97-AF65-F5344CB8AC3E}">
        <p14:creationId xmlns:p14="http://schemas.microsoft.com/office/powerpoint/2010/main" val="42156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</a:t>
            </a:r>
            <a:r>
              <a:rPr lang="en-US" dirty="0" smtClean="0"/>
              <a:t>(8)</a:t>
            </a:r>
            <a:endParaRPr lang="en-US" dirty="0"/>
          </a:p>
        </p:txBody>
      </p:sp>
      <p:pic>
        <p:nvPicPr>
          <p:cNvPr id="3074" name="Picture 2" descr="http://www.art-is-fun.com/image-files/mind-map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48" y="1225534"/>
            <a:ext cx="6515020" cy="509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815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http://www.art-is-fun.com/create-a-mind-map.html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31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(9)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Nakov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(Software University)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24" y="1107744"/>
            <a:ext cx="7290946" cy="5274478"/>
          </a:xfrm>
          <a:prstGeom prst="roundRect">
            <a:avLst>
              <a:gd name="adj" fmla="val 1401"/>
            </a:avLst>
          </a:prstGeom>
        </p:spPr>
      </p:pic>
    </p:spTree>
    <p:extLst>
      <p:ext uri="{BB962C8B-B14F-4D97-AF65-F5344CB8AC3E}">
        <p14:creationId xmlns:p14="http://schemas.microsoft.com/office/powerpoint/2010/main" val="337173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(10)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Nakov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(Software University)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00" y="1135652"/>
            <a:ext cx="7148412" cy="5188948"/>
          </a:xfrm>
          <a:prstGeom prst="roundRect">
            <a:avLst>
              <a:gd name="adj" fmla="val 596"/>
            </a:avLst>
          </a:prstGeom>
        </p:spPr>
      </p:pic>
    </p:spTree>
    <p:extLst>
      <p:ext uri="{BB962C8B-B14F-4D97-AF65-F5344CB8AC3E}">
        <p14:creationId xmlns:p14="http://schemas.microsoft.com/office/powerpoint/2010/main" val="22015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</a:t>
            </a:r>
            <a:r>
              <a:rPr lang="en-US" dirty="0" smtClean="0"/>
              <a:t>(11)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8" y="1798443"/>
            <a:ext cx="10980750" cy="3870714"/>
          </a:xfrm>
          <a:prstGeom prst="roundRect">
            <a:avLst>
              <a:gd name="adj" fmla="val 4333"/>
            </a:avLst>
          </a:prstGeom>
          <a:effectLst/>
        </p:spPr>
      </p:pic>
      <p:sp>
        <p:nvSpPr>
          <p:cNvPr id="8" name="Rectangle 7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Nakov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(Software University)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74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47" y="1183908"/>
            <a:ext cx="9177866" cy="5216892"/>
          </a:xfrm>
          <a:prstGeom prst="roundRect">
            <a:avLst>
              <a:gd name="adj" fmla="val 1018"/>
            </a:avLst>
          </a:prstGeom>
        </p:spPr>
      </p:pic>
    </p:spTree>
    <p:extLst>
      <p:ext uri="{BB962C8B-B14F-4D97-AF65-F5344CB8AC3E}">
        <p14:creationId xmlns:p14="http://schemas.microsoft.com/office/powerpoint/2010/main" val="24167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13)</a:t>
            </a:r>
            <a:endParaRPr lang="bg-BG" dirty="0"/>
          </a:p>
        </p:txBody>
      </p:sp>
      <p:pic>
        <p:nvPicPr>
          <p:cNvPr id="1026" name="Picture 2" descr="C:\NAKOV\Knowledge-Sharing-and-Team-Working\Lectures\Human-Design-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2" y="1082377"/>
            <a:ext cx="7112000" cy="513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Nakov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2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14)</a:t>
            </a:r>
            <a:endParaRPr lang="bg-BG" dirty="0"/>
          </a:p>
        </p:txBody>
      </p:sp>
      <p:pic>
        <p:nvPicPr>
          <p:cNvPr id="2050" name="Picture 2" descr="C:\NAKOV\Knowledge-Sharing-and-Team-Working\Lectures\Human-Desing-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44" y="1295400"/>
            <a:ext cx="7986169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Nakov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15)</a:t>
            </a:r>
            <a:endParaRPr lang="bg-BG" dirty="0"/>
          </a:p>
        </p:txBody>
      </p:sp>
      <p:pic>
        <p:nvPicPr>
          <p:cNvPr id="3074" name="Picture 2" descr="C:\NAKOV\Knowledge-Sharing-and-Team-Working\Lectures\Human-Design-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295400"/>
            <a:ext cx="8087292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Nakov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256212" y="793704"/>
            <a:ext cx="5257800" cy="1568497"/>
          </a:xfrm>
        </p:spPr>
        <p:txBody>
          <a:bodyPr/>
          <a:lstStyle/>
          <a:p>
            <a:r>
              <a:rPr lang="en-US" dirty="0" smtClean="0"/>
              <a:t>Creating</a:t>
            </a:r>
            <a:br>
              <a:rPr lang="en-US" dirty="0" smtClean="0"/>
            </a:br>
            <a:r>
              <a:rPr lang="en-US" dirty="0" smtClean="0"/>
              <a:t>Mind Maps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56212" y="2362200"/>
            <a:ext cx="5257800" cy="762000"/>
          </a:xfrm>
        </p:spPr>
        <p:txBody>
          <a:bodyPr/>
          <a:lstStyle/>
          <a:p>
            <a:r>
              <a:rPr lang="en-US" dirty="0" smtClean="0"/>
              <a:t>Practical Guidelines</a:t>
            </a:r>
            <a:endParaRPr lang="en-US" dirty="0"/>
          </a:p>
        </p:txBody>
      </p:sp>
      <p:pic>
        <p:nvPicPr>
          <p:cNvPr id="8194" name="Picture 2" descr="http://farm8.staticflickr.com/7091/7181465220_ff9186510c_o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74812" y="1143001"/>
            <a:ext cx="2803506" cy="4984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6" name="Picture 4" descr="http://farm6.staticflickr.com/5231/7181459724_5dff62b3d7_o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0153" y="3365619"/>
            <a:ext cx="3889917" cy="2761390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8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Mind Maps: Steps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748" y="1374456"/>
            <a:ext cx="8291868" cy="4716708"/>
          </a:xfrm>
          <a:prstGeom prst="roundRect">
            <a:avLst>
              <a:gd name="adj" fmla="val 744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146285" y="6420071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http://buzan.com.au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565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970600"/>
            <a:ext cx="7924800" cy="820600"/>
          </a:xfrm>
        </p:spPr>
        <p:txBody>
          <a:bodyPr/>
          <a:lstStyle/>
          <a:p>
            <a:r>
              <a:rPr lang="en-US" dirty="0" smtClean="0"/>
              <a:t>The Power of Human Brain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5791200"/>
            <a:ext cx="7924800" cy="719034"/>
          </a:xfrm>
        </p:spPr>
        <p:txBody>
          <a:bodyPr/>
          <a:lstStyle/>
          <a:p>
            <a:r>
              <a:rPr lang="en-US" dirty="0" smtClean="0"/>
              <a:t>The Left and Right Hemisphere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18" y="762000"/>
            <a:ext cx="3811388" cy="38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goal</a:t>
            </a:r>
            <a:r>
              <a:rPr lang="en-US" dirty="0" smtClean="0"/>
              <a:t>, e.g.</a:t>
            </a:r>
          </a:p>
          <a:p>
            <a:pPr lvl="1"/>
            <a:r>
              <a:rPr lang="en-US" dirty="0" smtClean="0"/>
              <a:t>Plan your trip to France</a:t>
            </a:r>
          </a:p>
          <a:p>
            <a:pPr lvl="1"/>
            <a:r>
              <a:rPr lang="en-US" dirty="0" smtClean="0"/>
              <a:t>Create the structure of your web site</a:t>
            </a:r>
          </a:p>
          <a:p>
            <a:pPr lvl="1"/>
            <a:r>
              <a:rPr lang="en-US" dirty="0" smtClean="0"/>
              <a:t>Describe what is a "software engineer"</a:t>
            </a:r>
          </a:p>
          <a:p>
            <a:r>
              <a:rPr lang="en-US" dirty="0" smtClean="0"/>
              <a:t>Take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blank sheet of paper </a:t>
            </a:r>
            <a:r>
              <a:rPr lang="en-US" dirty="0" smtClean="0"/>
              <a:t>(A4 or bigger)</a:t>
            </a:r>
          </a:p>
          <a:p>
            <a:pPr lvl="1"/>
            <a:r>
              <a:rPr lang="en-US" dirty="0" smtClean="0"/>
              <a:t>Always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landscape</a:t>
            </a:r>
            <a:r>
              <a:rPr lang="en-US" dirty="0" smtClean="0"/>
              <a:t> orientation</a:t>
            </a:r>
          </a:p>
          <a:p>
            <a:r>
              <a:rPr lang="en-US" dirty="0" smtClean="0"/>
              <a:t>Put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central concept </a:t>
            </a:r>
            <a:r>
              <a:rPr lang="en-US" dirty="0" smtClean="0"/>
              <a:t>(idea)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the center</a:t>
            </a:r>
          </a:p>
          <a:p>
            <a:pPr lvl="1"/>
            <a:r>
              <a:rPr lang="en-US" dirty="0" smtClean="0"/>
              <a:t>Sketch an image / photo of your central idea</a:t>
            </a:r>
          </a:p>
          <a:p>
            <a:pPr lvl="1"/>
            <a:r>
              <a:rPr lang="en-US" dirty="0"/>
              <a:t>A picture is worth a 1000 </a:t>
            </a:r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Mind Maps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1517532"/>
            <a:ext cx="2743200" cy="1847850"/>
          </a:xfrm>
          <a:prstGeom prst="roundRect">
            <a:avLst>
              <a:gd name="adj" fmla="val 4850"/>
            </a:avLst>
          </a:prstGeom>
        </p:spPr>
      </p:pic>
      <p:pic>
        <p:nvPicPr>
          <p:cNvPr id="4098" name="Picture 2" descr="http://www.singleblackmale.org/wp-content/uploads/2012/07/blank-sheet-of-pap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11" y="3974982"/>
            <a:ext cx="2543402" cy="219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46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 branches</a:t>
            </a:r>
          </a:p>
          <a:p>
            <a:pPr lvl="1"/>
            <a:r>
              <a:rPr lang="en-US" dirty="0" smtClean="0"/>
              <a:t>A separate branch for each association</a:t>
            </a:r>
          </a:p>
          <a:p>
            <a:pPr lvl="1"/>
            <a:r>
              <a:rPr lang="en-US" dirty="0" smtClean="0"/>
              <a:t>Put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keyword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image </a:t>
            </a:r>
            <a:r>
              <a:rPr lang="en-US" dirty="0" smtClean="0"/>
              <a:t>at each branch</a:t>
            </a:r>
          </a:p>
          <a:p>
            <a:r>
              <a:rPr lang="en-US" dirty="0"/>
              <a:t>Create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sub-branches</a:t>
            </a:r>
          </a:p>
          <a:p>
            <a:pPr lvl="1"/>
            <a:r>
              <a:rPr lang="en-US" dirty="0"/>
              <a:t>Bigger branches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thicker</a:t>
            </a:r>
            <a:r>
              <a:rPr lang="en-US" dirty="0"/>
              <a:t> lines</a:t>
            </a:r>
          </a:p>
          <a:p>
            <a:r>
              <a:rPr lang="en-US" dirty="0" smtClean="0"/>
              <a:t>Use different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colors </a:t>
            </a:r>
            <a:r>
              <a:rPr lang="en-US" dirty="0" smtClean="0"/>
              <a:t>for each branch</a:t>
            </a:r>
          </a:p>
          <a:p>
            <a:pPr lvl="1"/>
            <a:r>
              <a:rPr lang="en-US" dirty="0" smtClean="0"/>
              <a:t>At least 3 colors for emphasis</a:t>
            </a:r>
            <a:r>
              <a:rPr lang="en-US" dirty="0"/>
              <a:t>, structure, </a:t>
            </a:r>
            <a:r>
              <a:rPr lang="en-US" dirty="0" smtClean="0"/>
              <a:t>texture</a:t>
            </a:r>
            <a:r>
              <a:rPr lang="en-US" dirty="0"/>
              <a:t>, and </a:t>
            </a:r>
            <a:r>
              <a:rPr lang="en-US" dirty="0" smtClean="0"/>
              <a:t>creativity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curved</a:t>
            </a:r>
            <a:r>
              <a:rPr lang="en-US" dirty="0" smtClean="0"/>
              <a:t> lines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organic lines</a:t>
            </a:r>
            <a:r>
              <a:rPr lang="en-US" dirty="0" smtClean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/>
              <a:t>Mind </a:t>
            </a:r>
            <a:r>
              <a:rPr lang="en-US" smtClean="0"/>
              <a:t>Maps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2979520"/>
            <a:ext cx="3890323" cy="1913556"/>
          </a:xfrm>
          <a:prstGeom prst="roundRect">
            <a:avLst>
              <a:gd name="adj" fmla="val 3116"/>
            </a:avLst>
          </a:prstGeom>
        </p:spPr>
      </p:pic>
    </p:spTree>
    <p:extLst>
      <p:ext uri="{BB962C8B-B14F-4D97-AF65-F5344CB8AC3E}">
        <p14:creationId xmlns:p14="http://schemas.microsoft.com/office/powerpoint/2010/main" val="121390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single keyword </a:t>
            </a:r>
            <a:r>
              <a:rPr lang="en-US" sz="3200" dirty="0" smtClean="0"/>
              <a:t>per branch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Two words </a:t>
            </a:r>
            <a:r>
              <a:rPr lang="en-US" sz="3000" dirty="0" smtClean="0">
                <a:sym typeface="Wingdings" panose="05000000000000000000" pitchFamily="2" charset="2"/>
              </a:rPr>
              <a:t> branch + sub-branch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ym typeface="Wingdings" panose="05000000000000000000" pitchFamily="2" charset="2"/>
              </a:rPr>
              <a:t>Phrases  put into a box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ym typeface="Wingdings" panose="05000000000000000000" pitchFamily="2" charset="2"/>
              </a:rPr>
              <a:t>Use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images </a:t>
            </a:r>
            <a:r>
              <a:rPr lang="en-US" sz="3200" dirty="0" smtClean="0">
                <a:sym typeface="Wingdings" panose="05000000000000000000" pitchFamily="2" charset="2"/>
              </a:rPr>
              <a:t>/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US" sz="3200" dirty="0" smtClean="0">
                <a:sym typeface="Wingdings" panose="05000000000000000000" pitchFamily="2" charset="2"/>
              </a:rPr>
              <a:t> when possible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A picture is worth a 1000 </a:t>
            </a:r>
            <a:r>
              <a:rPr lang="en-US" sz="3000" dirty="0" smtClean="0"/>
              <a:t>words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Prefer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uppercase</a:t>
            </a:r>
            <a:r>
              <a:rPr lang="en-US" sz="3200" dirty="0" smtClean="0"/>
              <a:t> letters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Easier to read and remember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Develop your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personal style </a:t>
            </a:r>
            <a:r>
              <a:rPr lang="en-US" sz="3200" dirty="0" smtClean="0"/>
              <a:t>for mind maps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Start from the basic rules and adapt them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Mind </a:t>
            </a:r>
            <a:r>
              <a:rPr lang="en-US" dirty="0" smtClean="0"/>
              <a:t>Maps (3)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443264"/>
            <a:ext cx="4258962" cy="1875972"/>
          </a:xfrm>
          <a:prstGeom prst="roundRect">
            <a:avLst>
              <a:gd name="adj" fmla="val 4025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82" y="4038599"/>
            <a:ext cx="3209191" cy="2028031"/>
          </a:xfrm>
          <a:prstGeom prst="roundRect">
            <a:avLst>
              <a:gd name="adj" fmla="val 4025"/>
            </a:avLst>
          </a:prstGeom>
        </p:spPr>
      </p:pic>
    </p:spTree>
    <p:extLst>
      <p:ext uri="{BB962C8B-B14F-4D97-AF65-F5344CB8AC3E}">
        <p14:creationId xmlns:p14="http://schemas.microsoft.com/office/powerpoint/2010/main" val="293470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3218000"/>
            <a:ext cx="9296400" cy="820600"/>
          </a:xfrm>
        </p:spPr>
        <p:txBody>
          <a:bodyPr/>
          <a:lstStyle/>
          <a:p>
            <a:r>
              <a:rPr lang="en-US" dirty="0" smtClean="0"/>
              <a:t>Time for Exercises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812" y="4126109"/>
            <a:ext cx="11125200" cy="2371794"/>
          </a:xfrm>
        </p:spPr>
        <p:txBody>
          <a:bodyPr anchor="t" anchorCtr="0"/>
          <a:lstStyle/>
          <a:p>
            <a:pPr marL="273050" indent="-273050" algn="l">
              <a:buFont typeface="+mj-lt"/>
              <a:buAutoNum type="arabicPeriod"/>
            </a:pPr>
            <a:r>
              <a:rPr lang="en-US" sz="3200" dirty="0" smtClean="0"/>
              <a:t>Create a mind map of your last teamwork project</a:t>
            </a:r>
          </a:p>
          <a:p>
            <a:pPr marL="273050" indent="-273050" algn="l">
              <a:buFont typeface="+mj-lt"/>
              <a:buAutoNum type="arabicPeriod"/>
            </a:pPr>
            <a:r>
              <a:rPr lang="en-US" sz="3200" dirty="0" smtClean="0"/>
              <a:t>Create a mind map of your future in SoftUni</a:t>
            </a:r>
          </a:p>
          <a:p>
            <a:pPr marL="273050" indent="-273050" algn="l">
              <a:buFont typeface="+mj-lt"/>
              <a:buAutoNum type="arabicPeriod"/>
            </a:pPr>
            <a:r>
              <a:rPr lang="en-US" sz="3200" dirty="0" smtClean="0"/>
              <a:t>Mind map the software engineering profession</a:t>
            </a:r>
          </a:p>
          <a:p>
            <a:pPr marL="273050" indent="-273050" algn="l">
              <a:buFont typeface="+mj-lt"/>
              <a:buAutoNum type="arabicPeriod"/>
            </a:pPr>
            <a:r>
              <a:rPr lang="en-US" sz="3200" dirty="0" smtClean="0"/>
              <a:t>Mind map something else (by choice)</a:t>
            </a:r>
            <a:endParaRPr lang="en-US" sz="3200" dirty="0"/>
          </a:p>
        </p:txBody>
      </p:sp>
      <p:pic>
        <p:nvPicPr>
          <p:cNvPr id="1026" name="Picture 2" descr="http://farm8.static.flickr.com/7216/7181459340_44ee1774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0012" y="681253"/>
            <a:ext cx="3194936" cy="2184571"/>
          </a:xfrm>
          <a:prstGeom prst="snip2Diag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arm8.static.flickr.com/7225/7181461352_b7fba8754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10" y="1295400"/>
            <a:ext cx="2093902" cy="1570424"/>
          </a:xfrm>
          <a:prstGeom prst="snip2Diag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arm8.static.flickr.com/7237/7181458002_9d070b804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8099" y="917527"/>
            <a:ext cx="1579421" cy="1948297"/>
          </a:xfrm>
          <a:prstGeom prst="snip2Diag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13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236800"/>
            <a:ext cx="7924800" cy="820600"/>
          </a:xfrm>
        </p:spPr>
        <p:txBody>
          <a:bodyPr/>
          <a:lstStyle/>
          <a:p>
            <a:r>
              <a:rPr lang="en-US" dirty="0" smtClean="0"/>
              <a:t>Application of Mind Maps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174080"/>
            <a:ext cx="7924800" cy="719034"/>
          </a:xfrm>
        </p:spPr>
        <p:txBody>
          <a:bodyPr/>
          <a:lstStyle/>
          <a:p>
            <a:r>
              <a:rPr lang="en-US" dirty="0" smtClean="0"/>
              <a:t>Why Do We Need Mind Mapping?</a:t>
            </a:r>
            <a:endParaRPr lang="en-US" dirty="0"/>
          </a:p>
        </p:txBody>
      </p:sp>
      <p:pic>
        <p:nvPicPr>
          <p:cNvPr id="4098" name="Picture 2" descr="https://encrypted-tbn3.gstatic.com/images?q=tbn:ANd9GcQwNzj8jEYxQ4KJykNaGpnPYQc3M5f9_rPRvpoABwY3l8B-ItZ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6" y="3114672"/>
            <a:ext cx="5810252" cy="29051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mapping </a:t>
            </a:r>
            <a:r>
              <a:rPr lang="en-US" dirty="0"/>
              <a:t>helps us?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notes</a:t>
            </a:r>
          </a:p>
          <a:p>
            <a:pPr lvl="2"/>
            <a:r>
              <a:rPr lang="en-US" dirty="0" smtClean="0"/>
              <a:t>In class when listening a lesson</a:t>
            </a:r>
          </a:p>
          <a:p>
            <a:pPr lvl="2"/>
            <a:r>
              <a:rPr lang="en-US" dirty="0" smtClean="0"/>
              <a:t>In a meeting at work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book</a:t>
            </a:r>
          </a:p>
          <a:p>
            <a:pPr lvl="2"/>
            <a:r>
              <a:rPr lang="en-US" dirty="0" smtClean="0"/>
              <a:t>C</a:t>
            </a:r>
            <a:r>
              <a:rPr lang="en-US" dirty="0" smtClean="0">
                <a:sym typeface="Wingdings" panose="05000000000000000000" pitchFamily="2" charset="2"/>
              </a:rPr>
              <a:t>reate a map of the book for better recall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Improved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memory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Create a map of what you want to remember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Mapped content is easier to understand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Mind </a:t>
            </a:r>
            <a:r>
              <a:rPr lang="en-US" dirty="0"/>
              <a:t>Mapping</a:t>
            </a:r>
          </a:p>
        </p:txBody>
      </p:sp>
      <p:pic>
        <p:nvPicPr>
          <p:cNvPr id="5124" name="Picture 4" descr="http://www.usingmindmaps.com/images/mind-map-text-book-overview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621" y="3810000"/>
            <a:ext cx="2785947" cy="2293763"/>
          </a:xfrm>
          <a:prstGeom prst="roundRect">
            <a:avLst>
              <a:gd name="adj" fmla="val 304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057755"/>
            <a:ext cx="2408292" cy="24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7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mapping </a:t>
            </a:r>
            <a:r>
              <a:rPr lang="en-US" dirty="0"/>
              <a:t>helps us?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Planning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something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Organize your ideas into a mind map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Brainstorming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Your idea is unclear?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Try mind-mapping it</a:t>
            </a:r>
            <a:r>
              <a:rPr lang="en-US" dirty="0" smtClean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Put everything on a sheet of paper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presentation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Put </a:t>
            </a:r>
            <a:r>
              <a:rPr lang="en-US" dirty="0">
                <a:sym typeface="Wingdings" panose="05000000000000000000" pitchFamily="2" charset="2"/>
              </a:rPr>
              <a:t>your ideas into a mind map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 of Mind Mapping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75" y="1447800"/>
            <a:ext cx="1818838" cy="1818836"/>
          </a:xfrm>
          <a:prstGeom prst="roundRect">
            <a:avLst>
              <a:gd name="adj" fmla="val 3851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3806878"/>
            <a:ext cx="2600765" cy="2477820"/>
          </a:xfrm>
          <a:prstGeom prst="roundRect">
            <a:avLst>
              <a:gd name="adj" fmla="val 3851"/>
            </a:avLst>
          </a:prstGeom>
        </p:spPr>
      </p:pic>
    </p:spTree>
    <p:extLst>
      <p:ext uri="{BB962C8B-B14F-4D97-AF65-F5344CB8AC3E}">
        <p14:creationId xmlns:p14="http://schemas.microsoft.com/office/powerpoint/2010/main" val="38047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66884" y="1295400"/>
            <a:ext cx="5334000" cy="8206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766884" y="2156479"/>
            <a:ext cx="5334000" cy="815321"/>
          </a:xfrm>
        </p:spPr>
        <p:txBody>
          <a:bodyPr/>
          <a:lstStyle/>
          <a:p>
            <a:r>
              <a:rPr lang="en-US" dirty="0" smtClean="0"/>
              <a:t>Books, Software, Etc.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60" y="659839"/>
            <a:ext cx="2606952" cy="2610242"/>
          </a:xfrm>
          <a:prstGeom prst="rect">
            <a:avLst/>
          </a:prstGeom>
        </p:spPr>
      </p:pic>
      <p:pic>
        <p:nvPicPr>
          <p:cNvPr id="8" name="Picture 4" descr="http://htmlimg1.scribdassets.com/912ry1220wiaxyq/images/1-ec4ba135b0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81036" y="3937626"/>
            <a:ext cx="1600199" cy="2383579"/>
          </a:xfrm>
          <a:prstGeom prst="roundRect">
            <a:avLst>
              <a:gd name="adj" fmla="val 906"/>
            </a:avLst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asme.org/wwwasmeorg/media/ASMEMedia/Groups/ASME-pencils_small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8032" flipH="1">
            <a:off x="4233397" y="3531632"/>
            <a:ext cx="2524984" cy="26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59" y="3658208"/>
            <a:ext cx="3411253" cy="23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2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17811" y="1197592"/>
            <a:ext cx="8748601" cy="2277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The Mind Map Book: How to Use Radiant </a:t>
            </a:r>
            <a:r>
              <a:rPr lang="en-US" sz="3000" dirty="0" smtClean="0"/>
              <a:t>Thinking</a:t>
            </a:r>
            <a:br>
              <a:rPr lang="en-US" sz="3000" dirty="0" smtClean="0"/>
            </a:br>
            <a:r>
              <a:rPr lang="en-US" sz="3000" dirty="0" smtClean="0"/>
              <a:t>to </a:t>
            </a:r>
            <a:r>
              <a:rPr lang="en-US" sz="3000" dirty="0"/>
              <a:t>Maximize Your Brain's Untapped Potential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by Tony Buzan and Barry </a:t>
            </a:r>
            <a:r>
              <a:rPr lang="en-US" sz="3000" noProof="1" smtClean="0"/>
              <a:t>Buzan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Dutton </a:t>
            </a:r>
            <a:r>
              <a:rPr lang="en-US" sz="3000" dirty="0"/>
              <a:t>Adult,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1994</a:t>
            </a:r>
            <a:r>
              <a:rPr lang="bg-BG" sz="30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bg-BG" sz="3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000" dirty="0"/>
              <a:t>ISBN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9780525939047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Mind Map Book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817810" y="4088897"/>
            <a:ext cx="6324601" cy="2238831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Clr>
                <a:srgbClr val="F2B254"/>
              </a:buClr>
              <a:buSzPct val="100000"/>
              <a:buNone/>
            </a:pPr>
            <a:r>
              <a:rPr lang="bg-BG" sz="3000" b="0" dirty="0">
                <a:solidFill>
                  <a:schemeClr val="tx1"/>
                </a:solidFill>
              </a:rPr>
              <a:t>Твоят ум може всичко</a:t>
            </a:r>
            <a:endParaRPr lang="en-US" sz="3000" b="0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ts val="0"/>
              </a:spcBef>
              <a:buClr>
                <a:srgbClr val="F2B254"/>
              </a:buClr>
              <a:buSzPct val="100000"/>
              <a:buNone/>
            </a:pPr>
            <a:r>
              <a:rPr lang="bg-BG" sz="3000" b="0" noProof="1">
                <a:solidFill>
                  <a:schemeClr val="tx1"/>
                </a:solidFill>
              </a:rPr>
              <a:t>Тони Бюзан и Бари Бюзан</a:t>
            </a:r>
          </a:p>
          <a:p>
            <a:pPr marL="0" indent="0" eaLnBrk="1" hangingPunct="1">
              <a:spcBef>
                <a:spcPts val="0"/>
              </a:spcBef>
              <a:buClr>
                <a:srgbClr val="F2B254"/>
              </a:buClr>
              <a:buSzPct val="100000"/>
              <a:buNone/>
            </a:pPr>
            <a:r>
              <a:rPr lang="bg-BG" sz="3000" b="0" noProof="1">
                <a:solidFill>
                  <a:schemeClr val="tx1"/>
                </a:solidFill>
              </a:rPr>
              <a:t>Софтпрес</a:t>
            </a:r>
            <a:r>
              <a:rPr lang="en-US" sz="3000" b="0" dirty="0">
                <a:solidFill>
                  <a:schemeClr val="tx1"/>
                </a:solidFill>
              </a:rPr>
              <a:t>, </a:t>
            </a:r>
            <a:r>
              <a:rPr lang="bg-BG" sz="3000" b="0" dirty="0">
                <a:solidFill>
                  <a:schemeClr val="tx1"/>
                </a:solidFill>
              </a:rPr>
              <a:t>2010</a:t>
            </a:r>
            <a:br>
              <a:rPr lang="bg-BG" sz="3000" b="0" dirty="0">
                <a:solidFill>
                  <a:schemeClr val="tx1"/>
                </a:solidFill>
              </a:rPr>
            </a:br>
            <a:r>
              <a:rPr lang="en-US" sz="3000" b="0" dirty="0">
                <a:solidFill>
                  <a:schemeClr val="tx1"/>
                </a:solidFill>
              </a:rPr>
              <a:t>ISBN 978-954-685-814-6</a:t>
            </a:r>
          </a:p>
        </p:txBody>
      </p:sp>
      <p:pic>
        <p:nvPicPr>
          <p:cNvPr id="17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1168736"/>
            <a:ext cx="1676400" cy="237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4.helikon.bg/products/4075/15/154075/7280159_b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836612" y="3886200"/>
            <a:ext cx="1676399" cy="244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k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16" y="3223338"/>
            <a:ext cx="3104391" cy="310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34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08599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iMindMap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Tony Buzan' s original mind mapping software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Commercial product, has free limited version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2"/>
              </a:rPr>
              <a:t>www.thinkbuzan.com/iMindMap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Mapping Software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1828800"/>
            <a:ext cx="6316768" cy="39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9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human brain has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~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100 billion neurons</a:t>
            </a:r>
          </a:p>
          <a:p>
            <a:pPr lvl="1"/>
            <a:r>
              <a:rPr lang="en-US" dirty="0" smtClean="0"/>
              <a:t>Each connected to 7 000 other neurons</a:t>
            </a:r>
          </a:p>
          <a:p>
            <a:pPr lvl="1"/>
            <a:r>
              <a:rPr lang="en-US" dirty="0" smtClean="0"/>
              <a:t>Totally 100 </a:t>
            </a:r>
            <a:r>
              <a:rPr lang="en-US" dirty="0"/>
              <a:t>trillion (10</a:t>
            </a:r>
            <a:r>
              <a:rPr lang="en-US" baseline="30000" dirty="0"/>
              <a:t>14</a:t>
            </a:r>
            <a:r>
              <a:rPr lang="en-US" dirty="0"/>
              <a:t>) synapses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Basic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brain functions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Information </a:t>
            </a:r>
            <a:r>
              <a:rPr lang="en-US" dirty="0"/>
              <a:t>processing</a:t>
            </a:r>
          </a:p>
          <a:p>
            <a:pPr lvl="1"/>
            <a:r>
              <a:rPr lang="en-US" dirty="0" smtClean="0"/>
              <a:t>Perception</a:t>
            </a:r>
            <a:endParaRPr lang="en-US" dirty="0"/>
          </a:p>
          <a:p>
            <a:pPr lvl="1"/>
            <a:r>
              <a:rPr lang="en-US" dirty="0" smtClean="0"/>
              <a:t>Motor </a:t>
            </a:r>
            <a:r>
              <a:rPr lang="en-US" dirty="0"/>
              <a:t>control</a:t>
            </a:r>
          </a:p>
          <a:p>
            <a:pPr lvl="1"/>
            <a:r>
              <a:rPr lang="en-US" dirty="0" smtClean="0"/>
              <a:t>Arousal (sleep / wake)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Human Brain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84812" y="6352401"/>
            <a:ext cx="6005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Sources: </a:t>
            </a:r>
            <a:r>
              <a:rPr lang="en-US" sz="1200" dirty="0">
                <a:hlinkClick r:id="rId2"/>
              </a:rPr>
              <a:t>http://en.wikipedia.org/wiki/Neuron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http://en.wikipedia.org/wiki/Brain#Functions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5408612" y="3936298"/>
            <a:ext cx="4611603" cy="195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prstClr val="white"/>
                </a:solidFill>
              </a:rPr>
              <a:t>Homeostasis</a:t>
            </a:r>
            <a:endParaRPr lang="en-US" sz="32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Motivation &amp; instincts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Learning and memory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10" y="1271983"/>
            <a:ext cx="2664315" cy="26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236999" cy="5570355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iMindMap Cloud</a:t>
            </a:r>
          </a:p>
          <a:p>
            <a:pPr lvl="1"/>
            <a:r>
              <a:rPr lang="en-US" dirty="0" smtClean="0"/>
              <a:t>Cloud-based version of iMindMap</a:t>
            </a:r>
          </a:p>
          <a:p>
            <a:pPr lvl="1"/>
            <a:r>
              <a:rPr lang="en-US" dirty="0" smtClean="0">
                <a:hlinkClick r:id="rId2"/>
              </a:rPr>
              <a:t>https://app.imindmap.com</a:t>
            </a:r>
            <a:endParaRPr lang="en-US" dirty="0" smtClean="0">
              <a:hlinkClick r:id="rId3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Mapping Software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30" y="1420845"/>
            <a:ext cx="7881882" cy="48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9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770399" cy="5570355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FreePlane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Open-source mind mapping tool</a:t>
            </a:r>
          </a:p>
          <a:p>
            <a:pPr lvl="1">
              <a:lnSpc>
                <a:spcPct val="95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freeplane.sourceforge.net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Mapping Software (3)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371600"/>
            <a:ext cx="7072200" cy="4978965"/>
          </a:xfrm>
          <a:prstGeom prst="roundRect">
            <a:avLst>
              <a:gd name="adj" fmla="val 1457"/>
            </a:avLst>
          </a:prstGeom>
        </p:spPr>
      </p:pic>
    </p:spTree>
    <p:extLst>
      <p:ext uri="{BB962C8B-B14F-4D97-AF65-F5344CB8AC3E}">
        <p14:creationId xmlns:p14="http://schemas.microsoft.com/office/powerpoint/2010/main" val="406613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949800"/>
          </a:xfrm>
        </p:spPr>
        <p:txBody>
          <a:bodyPr>
            <a:normAutofit/>
          </a:bodyPr>
          <a:lstStyle/>
          <a:p>
            <a:r>
              <a:rPr lang="en-US" dirty="0"/>
              <a:t>Mind Mapping</a:t>
            </a:r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Human Brain: Two Hemispheres</a:t>
            </a:r>
          </a:p>
        </p:txBody>
      </p:sp>
      <p:pic>
        <p:nvPicPr>
          <p:cNvPr id="2052" name="Picture 4" descr="http://www.grammarmindmaps.com/wp-content/uploads/2011/04/Left_brain_right_brai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8" b="-1188"/>
          <a:stretch/>
        </p:blipFill>
        <p:spPr bwMode="auto">
          <a:xfrm>
            <a:off x="2665412" y="1095500"/>
            <a:ext cx="6847114" cy="5181600"/>
          </a:xfrm>
          <a:prstGeom prst="roundRect">
            <a:avLst>
              <a:gd name="adj" fmla="val 940"/>
            </a:avLst>
          </a:prstGeom>
          <a:solidFill>
            <a:srgbClr val="FFFFFF"/>
          </a:solidFill>
        </p:spPr>
      </p:pic>
      <p:sp>
        <p:nvSpPr>
          <p:cNvPr id="7" name="Rectangle 6"/>
          <p:cNvSpPr/>
          <p:nvPr/>
        </p:nvSpPr>
        <p:spPr>
          <a:xfrm>
            <a:off x="188815" y="6428601"/>
            <a:ext cx="4938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http://www.grammarmindmaps.com/about-mind-maps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40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true power of the brain comes when</a:t>
            </a:r>
          </a:p>
          <a:p>
            <a:pPr lvl="1"/>
            <a:r>
              <a:rPr lang="en-US" dirty="0" smtClean="0"/>
              <a:t>The left and the right hemispheres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combined to work together</a:t>
            </a:r>
          </a:p>
          <a:p>
            <a:pPr lvl="1"/>
            <a:r>
              <a:rPr lang="en-US" dirty="0" smtClean="0"/>
              <a:t>The mind operates many times better</a:t>
            </a: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combine the left and right brain hemispheres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Use numbers and colors together</a:t>
            </a:r>
          </a:p>
          <a:p>
            <a:pPr lvl="1"/>
            <a:r>
              <a:rPr lang="en-US" dirty="0" smtClean="0"/>
              <a:t>Use logic and imagination together</a:t>
            </a:r>
          </a:p>
          <a:p>
            <a:pPr lvl="1"/>
            <a:r>
              <a:rPr lang="en-US" dirty="0" smtClean="0"/>
              <a:t>Combine spatial perception and hierarchy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mapping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and Right Brain Combined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3914895"/>
            <a:ext cx="2195400" cy="25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4243705"/>
            <a:ext cx="4343400" cy="820600"/>
          </a:xfrm>
        </p:spPr>
        <p:txBody>
          <a:bodyPr/>
          <a:lstStyle/>
          <a:p>
            <a:r>
              <a:rPr lang="en-US" dirty="0" smtClean="0"/>
              <a:t>Mind Mapping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5180984"/>
            <a:ext cx="4343400" cy="719034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098" name="Picture 2" descr="http://htmlimg2.scribdassets.com/912ry1220wiaxyq/images/22-f26d7a166e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5212" y="1066800"/>
            <a:ext cx="4257674" cy="49915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92" y="1371600"/>
            <a:ext cx="4268716" cy="2673702"/>
          </a:xfrm>
          <a:prstGeom prst="rect">
            <a:avLst/>
          </a:prstGeom>
          <a:effectLst>
            <a:glow rad="63500">
              <a:schemeClr val="tx1">
                <a:lumMod val="40000"/>
                <a:lumOff val="60000"/>
                <a:alpha val="2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8567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mind map </a:t>
            </a:r>
            <a:r>
              <a:rPr lang="en-US" dirty="0"/>
              <a:t>is a diagram used to visually outline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Single concept (idea) in its center</a:t>
            </a:r>
          </a:p>
          <a:p>
            <a:pPr lvl="1"/>
            <a:r>
              <a:rPr lang="en-US" dirty="0" smtClean="0"/>
              <a:t>Related concepts connected to the central idea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Mind Map?</a:t>
            </a:r>
            <a:endParaRPr lang="en-US" dirty="0"/>
          </a:p>
        </p:txBody>
      </p:sp>
      <p:pic>
        <p:nvPicPr>
          <p:cNvPr id="3074" name="Picture 2" descr="http://4.bp.blogspot.com/-3NeXAXwAYsU/TjbDvGRBUWI/AAAAAAAAAFM/55XmFZGJx8M/s1600/buzan-mindmap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15298" y="3390047"/>
            <a:ext cx="6403314" cy="2950176"/>
          </a:xfrm>
          <a:prstGeom prst="roundRect">
            <a:avLst>
              <a:gd name="adj" fmla="val 24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52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0212" y="1151121"/>
            <a:ext cx="8839200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Visualizing information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branching</a:t>
            </a:r>
            <a:r>
              <a:rPr lang="en-US" dirty="0" smtClean="0"/>
              <a:t> has old history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Trees, graphs, radial maps and other visual hierarchies are being used for centuries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Used in </a:t>
            </a:r>
            <a:r>
              <a:rPr lang="en-US" dirty="0"/>
              <a:t>learning, memory, </a:t>
            </a:r>
            <a:r>
              <a:rPr lang="en-US" dirty="0" smtClean="0"/>
              <a:t>brainstorming</a:t>
            </a:r>
            <a:r>
              <a:rPr lang="en-US" dirty="0"/>
              <a:t>, </a:t>
            </a:r>
            <a:r>
              <a:rPr lang="en-US" dirty="0" smtClean="0"/>
              <a:t>visual thinking, </a:t>
            </a:r>
            <a:r>
              <a:rPr lang="en-US" dirty="0"/>
              <a:t>problem </a:t>
            </a:r>
            <a:r>
              <a:rPr lang="en-US" dirty="0" smtClean="0"/>
              <a:t>solving, etc.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Used by </a:t>
            </a:r>
            <a:r>
              <a:rPr lang="en-US" dirty="0"/>
              <a:t>educators, engineers, </a:t>
            </a:r>
            <a:r>
              <a:rPr lang="en-US" dirty="0" smtClean="0"/>
              <a:t>psychologists and </a:t>
            </a:r>
            <a:r>
              <a:rPr lang="en-US" dirty="0"/>
              <a:t>others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Maps: History</a:t>
            </a:r>
            <a:endParaRPr lang="en-US" dirty="0"/>
          </a:p>
        </p:txBody>
      </p:sp>
      <p:pic>
        <p:nvPicPr>
          <p:cNvPr id="7170" name="Picture 2" descr="http://www.scie.org.uk/publications/researchmindedness/findingresources/focusforsearching/basic-radial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6342" y="3247678"/>
            <a:ext cx="2099596" cy="165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telepayout.com/images/visual-diagram-howitworks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109" y="5075810"/>
            <a:ext cx="2101786" cy="14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ntelucan.com/vimupdate/f/NonsenseMindMa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10" y="1094998"/>
            <a:ext cx="2101782" cy="19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1123</Words>
  <Application>Microsoft Office PowerPoint</Application>
  <PresentationFormat>Custom</PresentationFormat>
  <Paragraphs>233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Mind Mapping</vt:lpstr>
      <vt:lpstr>Table of Contents</vt:lpstr>
      <vt:lpstr>The Power of Human Brain</vt:lpstr>
      <vt:lpstr>The Power of Human Brain</vt:lpstr>
      <vt:lpstr>Human Brain: Two Hemispheres</vt:lpstr>
      <vt:lpstr>Left and Right Brain Combined</vt:lpstr>
      <vt:lpstr>Mind Mapping</vt:lpstr>
      <vt:lpstr>What is a Mind Map?</vt:lpstr>
      <vt:lpstr>Mind Maps: History</vt:lpstr>
      <vt:lpstr>Mind Maps: Tony Buzan</vt:lpstr>
      <vt:lpstr>The Power of Mind Mapping</vt:lpstr>
      <vt:lpstr>Tony Buzan in Sofia</vt:lpstr>
      <vt:lpstr>Examples of Mind Maps</vt:lpstr>
      <vt:lpstr>Examples of Mind Maps (2)</vt:lpstr>
      <vt:lpstr>Examples of Mind Maps (3)</vt:lpstr>
      <vt:lpstr>Examples of Mind Maps (4)</vt:lpstr>
      <vt:lpstr>Examples of Mind Maps (5)</vt:lpstr>
      <vt:lpstr>Examples of Mind Maps (6)</vt:lpstr>
      <vt:lpstr>Examples of Mind Maps (7)</vt:lpstr>
      <vt:lpstr>Examples of Mind Maps (8)</vt:lpstr>
      <vt:lpstr>Examples of Mind Maps (9)</vt:lpstr>
      <vt:lpstr>Examples of Mind Maps (10)</vt:lpstr>
      <vt:lpstr>Examples of Mind Maps (11)</vt:lpstr>
      <vt:lpstr>Examples of Mind Maps (12)</vt:lpstr>
      <vt:lpstr>Examples of Mind Maps (13)</vt:lpstr>
      <vt:lpstr>Examples of Mind Maps (14)</vt:lpstr>
      <vt:lpstr>Examples of Mind Maps (15)</vt:lpstr>
      <vt:lpstr>Creating Mind Maps</vt:lpstr>
      <vt:lpstr>Creating Mind Maps: Steps</vt:lpstr>
      <vt:lpstr>Creating Mind Maps</vt:lpstr>
      <vt:lpstr>Creating Mind Maps (2)</vt:lpstr>
      <vt:lpstr>Creating Mind Maps (3)</vt:lpstr>
      <vt:lpstr>Time for Exercises</vt:lpstr>
      <vt:lpstr>Application of Mind Maps</vt:lpstr>
      <vt:lpstr>Applications of Mind Mapping</vt:lpstr>
      <vt:lpstr>Applications of Mind Mapping (2)</vt:lpstr>
      <vt:lpstr>Resources</vt:lpstr>
      <vt:lpstr>The Mind Map Book</vt:lpstr>
      <vt:lpstr>Mind Mapping Software</vt:lpstr>
      <vt:lpstr>Mind Mapping Software (2)</vt:lpstr>
      <vt:lpstr>Mind Mapping Software (3)</vt:lpstr>
      <vt:lpstr>Mind Mapping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 Mapping</dc:title>
  <dc:subject>C# Basics Course</dc:subject>
  <dc:creator/>
  <cp:keywords>mind mapping, mindmap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2014-06-20T14:59:17Z</dcterms:modified>
  <cp:category>personal skills, personal efficiency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